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34"/>
  </p:notesMasterIdLst>
  <p:sldIdLst>
    <p:sldId id="256" r:id="rId2"/>
    <p:sldId id="257" r:id="rId3"/>
    <p:sldId id="261" r:id="rId4"/>
    <p:sldId id="263" r:id="rId5"/>
    <p:sldId id="258" r:id="rId6"/>
    <p:sldId id="259" r:id="rId7"/>
    <p:sldId id="265" r:id="rId8"/>
    <p:sldId id="266" r:id="rId9"/>
    <p:sldId id="264" r:id="rId10"/>
    <p:sldId id="260"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4" autoAdjust="0"/>
    <p:restoredTop sz="79336" autoAdjust="0"/>
  </p:normalViewPr>
  <p:slideViewPr>
    <p:cSldViewPr snapToGrid="0" snapToObjects="1">
      <p:cViewPr varScale="1">
        <p:scale>
          <a:sx n="90" d="100"/>
          <a:sy n="90" d="100"/>
        </p:scale>
        <p:origin x="221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6EA68D-2B47-B740-B17F-40B6FF0C7B2F}" type="datetimeFigureOut">
              <a:rPr kumimoji="1" lang="zh-CN" altLang="en-US" smtClean="0"/>
              <a:t>2019/4/20</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98A481-9D6B-684D-A435-284421108004}" type="slidenum">
              <a:rPr kumimoji="1" lang="zh-CN" altLang="en-US" smtClean="0"/>
              <a:t>‹#›</a:t>
            </a:fld>
            <a:endParaRPr kumimoji="1" lang="zh-CN" altLang="en-US"/>
          </a:p>
        </p:txBody>
      </p:sp>
    </p:spTree>
    <p:extLst>
      <p:ext uri="{BB962C8B-B14F-4D97-AF65-F5344CB8AC3E}">
        <p14:creationId xmlns:p14="http://schemas.microsoft.com/office/powerpoint/2010/main" val="1181063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6</a:t>
            </a:fld>
            <a:endParaRPr kumimoji="1" lang="zh-CN" altLang="en-US"/>
          </a:p>
        </p:txBody>
      </p:sp>
    </p:spTree>
    <p:extLst>
      <p:ext uri="{BB962C8B-B14F-4D97-AF65-F5344CB8AC3E}">
        <p14:creationId xmlns:p14="http://schemas.microsoft.com/office/powerpoint/2010/main" val="1122803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Note that these new vectors are smaller in dimension than the embedding vector. Their dimensionality is 64 while</a:t>
            </a:r>
          </a:p>
          <a:p>
            <a:r>
              <a:rPr kumimoji="1" lang="en-US" altLang="zh-CN" dirty="0"/>
              <a:t>The</a:t>
            </a:r>
            <a:r>
              <a:rPr kumimoji="1" lang="en-US" altLang="zh-CN" baseline="0" dirty="0"/>
              <a:t> embedding and encoder input/output vectors have dimensionality of 512. They don</a:t>
            </a:r>
            <a:r>
              <a:rPr kumimoji="1" lang="mr-IN" altLang="zh-CN" baseline="0" dirty="0"/>
              <a:t>’</a:t>
            </a:r>
            <a:r>
              <a:rPr kumimoji="1" lang="en-US" altLang="zh-CN" baseline="0" dirty="0"/>
              <a:t>t have to be smaller, this is an architecture choice to make the computation of </a:t>
            </a:r>
            <a:r>
              <a:rPr kumimoji="1" lang="en-US" altLang="zh-CN" baseline="0" dirty="0" err="1"/>
              <a:t>multiheaded</a:t>
            </a:r>
            <a:r>
              <a:rPr kumimoji="1" lang="en-US" altLang="zh-CN" baseline="0" dirty="0"/>
              <a:t> attention</a:t>
            </a:r>
          </a:p>
          <a:p>
            <a:endParaRPr kumimoji="1" lang="en-US" altLang="zh-CN" baseline="0" dirty="0"/>
          </a:p>
          <a:p>
            <a:r>
              <a:rPr kumimoji="1" lang="en-US" altLang="zh-CN" baseline="0" dirty="0"/>
              <a:t>Query, key, value: for abstractions that are useful calculating and thinking about attention</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18</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score is calculated</a:t>
            </a:r>
            <a:r>
              <a:rPr kumimoji="1" lang="en-US" altLang="zh-CN" baseline="0" dirty="0"/>
              <a:t> by taking the dot product of the query vector with the key vector of the respective word </a:t>
            </a:r>
          </a:p>
          <a:p>
            <a:r>
              <a:rPr kumimoji="1" lang="en-US" altLang="zh-CN" baseline="0" dirty="0"/>
              <a:t>We are scoring. SO if we are processing the self-attention for the world in position#1, the first score would be the dot product of q1 and k1</a:t>
            </a:r>
          </a:p>
          <a:p>
            <a:r>
              <a:rPr kumimoji="1" lang="en-US" altLang="zh-CN" baseline="0" dirty="0"/>
              <a:t>The second score would be the dot product of q1 and k2</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19</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8: the square root of the dimension of the key vectors</a:t>
            </a:r>
            <a:r>
              <a:rPr kumimoji="1" lang="en-US" altLang="zh-CN" baseline="0" dirty="0"/>
              <a:t> used in the paper—64</a:t>
            </a:r>
          </a:p>
          <a:p>
            <a:r>
              <a:rPr kumimoji="1" lang="en-US" altLang="zh-CN" baseline="0" dirty="0"/>
              <a:t>There could be other possible values but this is the default value in paper</a:t>
            </a:r>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20</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21</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22</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If we do the same self attention calculation we outlined above, just eight different times with different weight matrices,</a:t>
            </a:r>
          </a:p>
          <a:p>
            <a:r>
              <a:rPr kumimoji="1" lang="en-US" altLang="zh-CN" dirty="0"/>
              <a:t>We end up with</a:t>
            </a:r>
            <a:r>
              <a:rPr kumimoji="1" lang="en-US" altLang="zh-CN" baseline="0" dirty="0"/>
              <a:t> eight different z matrices </a:t>
            </a:r>
          </a:p>
          <a:p>
            <a:r>
              <a:rPr kumimoji="1" lang="en-US" altLang="zh-CN" baseline="0" dirty="0"/>
              <a:t>But The feed forward layer is not expecting eight matrices it is expecting a single matric so we need a way to condense these eight down into a single matrix </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23</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That</a:t>
            </a:r>
            <a:r>
              <a:rPr kumimoji="1" lang="en-US" altLang="zh-CN" baseline="0" dirty="0"/>
              <a:t> is pretty much all there is to </a:t>
            </a:r>
            <a:r>
              <a:rPr kumimoji="1" lang="en-US" altLang="zh-CN" baseline="0" dirty="0" err="1"/>
              <a:t>multihead</a:t>
            </a:r>
            <a:r>
              <a:rPr kumimoji="1" lang="en-US" altLang="zh-CN" baseline="0" dirty="0"/>
              <a:t> self attention.</a:t>
            </a:r>
          </a:p>
          <a:p>
            <a:r>
              <a:rPr kumimoji="1" lang="en-US" altLang="zh-CN" baseline="0" dirty="0"/>
              <a:t>It is quite a handful of matrices </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24</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intuition here</a:t>
            </a:r>
            <a:r>
              <a:rPr kumimoji="1" lang="en-US" altLang="zh-CN" baseline="0" dirty="0"/>
              <a:t> is that adding these values to the </a:t>
            </a:r>
            <a:r>
              <a:rPr kumimoji="1" lang="en-US" altLang="zh-CN" baseline="0" dirty="0" err="1"/>
              <a:t>embeddings</a:t>
            </a:r>
            <a:r>
              <a:rPr kumimoji="1" lang="en-US" altLang="zh-CN" baseline="0" dirty="0"/>
              <a:t> provides meaningful distances between the embedding vectors once they are projected into Q/K/V vectors and during dot-product attention</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25</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26</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27</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Attention mechanisms are one of the solutions to overcome the problem of model forgetting.</a:t>
            </a:r>
          </a:p>
          <a:p>
            <a:r>
              <a:rPr kumimoji="1" lang="en-US" altLang="zh-CN" dirty="0"/>
              <a:t>This is because they allow dependency modeling without considering their distance in the input or output sequences.</a:t>
            </a:r>
          </a:p>
          <a:p>
            <a:r>
              <a:rPr kumimoji="1" lang="en-US" altLang="zh-CN" dirty="0"/>
              <a:t>Due to this feature, they have become an integral part of sequence modeling and transduction models.</a:t>
            </a:r>
          </a:p>
          <a:p>
            <a:r>
              <a:rPr kumimoji="1" lang="en-US" altLang="zh-CN" dirty="0"/>
              <a:t>However, in most cases attention mechanisms are used in conjunction with a recurrent network</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9</a:t>
            </a:fld>
            <a:endParaRPr kumimoji="1" lang="zh-CN" altLang="en-US"/>
          </a:p>
        </p:txBody>
      </p:sp>
    </p:spTree>
    <p:extLst>
      <p:ext uri="{BB962C8B-B14F-4D97-AF65-F5344CB8AC3E}">
        <p14:creationId xmlns:p14="http://schemas.microsoft.com/office/powerpoint/2010/main" val="1256005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If we think</a:t>
            </a:r>
            <a:r>
              <a:rPr kumimoji="1" lang="en-US" altLang="zh-CN" baseline="0" dirty="0"/>
              <a:t> transformer of 2 stacked encoders and decoders then it will look like this </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28</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following steps repeat</a:t>
            </a:r>
            <a:r>
              <a:rPr kumimoji="1" lang="en-US" altLang="zh-CN" baseline="0" dirty="0"/>
              <a:t> the process until a special symbol is reached indicating the transformer decoder has completed its output.</a:t>
            </a:r>
          </a:p>
          <a:p>
            <a:r>
              <a:rPr kumimoji="1" lang="en-US" altLang="zh-CN" baseline="0" dirty="0"/>
              <a:t>The output of each step is fed to the bottom decoder in the next time step, and the decoders bubble up their decoding results just like the encoders did</a:t>
            </a:r>
          </a:p>
          <a:p>
            <a:r>
              <a:rPr kumimoji="1" lang="en-US" altLang="zh-CN" baseline="0" dirty="0"/>
              <a:t>And just like we did with the encoder input, we embed and add positional encoding to those decoder inputs to indicate the position of each word</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29</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30</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31</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32</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 begin by looking at the model as a single box</a:t>
            </a:r>
            <a:r>
              <a:rPr kumimoji="1" lang="en-US" altLang="zh-CN" baseline="0" dirty="0"/>
              <a:t> and it contain an encoding, decoding component and connections between them</a:t>
            </a:r>
            <a:endParaRPr kumimoji="1" lang="en-US" altLang="zh-CN" dirty="0"/>
          </a:p>
          <a:p>
            <a:r>
              <a:rPr kumimoji="1" lang="en-US" altLang="zh-CN" dirty="0"/>
              <a:t>In</a:t>
            </a:r>
            <a:r>
              <a:rPr kumimoji="1" lang="en-US" altLang="zh-CN" baseline="0" dirty="0"/>
              <a:t> a machine translation application, it would take a sentence in one language, and output its translation in another </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11</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paper stacks six of them on top of each other, </a:t>
            </a:r>
          </a:p>
          <a:p>
            <a:r>
              <a:rPr kumimoji="1" lang="en-US" altLang="zh-CN" dirty="0"/>
              <a:t>There is nothing</a:t>
            </a:r>
            <a:r>
              <a:rPr kumimoji="1" lang="en-US" altLang="zh-CN" baseline="0" dirty="0"/>
              <a:t> magical about the number six, one can definitely experiment with other arrangements</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12</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en-US" altLang="zh-CN" baseline="0" dirty="0"/>
              <a:t> decoder has both those layers but between them is an attention layer that helps the decoder focus on relevant parts of the input sentence</a:t>
            </a:r>
          </a:p>
          <a:p>
            <a:r>
              <a:rPr kumimoji="1" lang="en-US" altLang="zh-CN" baseline="0" dirty="0"/>
              <a:t>Similar what attention does in sequence to sequence model</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13</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hyper parameter basically it would</a:t>
            </a:r>
            <a:r>
              <a:rPr kumimoji="1" lang="en-US" altLang="zh-CN" baseline="0" dirty="0"/>
              <a:t>  be the length of the longest sentence in our training dataset</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14</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we begin</a:t>
            </a:r>
            <a:r>
              <a:rPr kumimoji="1" lang="en-US" altLang="zh-CN" baseline="0" dirty="0"/>
              <a:t> to see one key property of the transformer, which is that the word in each position flows through its own path in the encoder</a:t>
            </a:r>
          </a:p>
          <a:p>
            <a:r>
              <a:rPr kumimoji="1" lang="en-US" altLang="zh-CN" baseline="0" dirty="0"/>
              <a:t>There are dependencies between these paths in the self attention layer</a:t>
            </a:r>
          </a:p>
          <a:p>
            <a:r>
              <a:rPr kumimoji="1" lang="en-US" altLang="zh-CN" baseline="0" dirty="0"/>
              <a:t>However, The feed forward layer does not have those dependencies and thus the various paths can be executed in parallel while flowing through the feed forward layer </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15</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We have mentioned already, an encoder receives a list of vectors as input.</a:t>
            </a:r>
          </a:p>
          <a:p>
            <a:r>
              <a:rPr kumimoji="1" lang="en-US" altLang="zh-CN" baseline="0" dirty="0"/>
              <a:t>It processes this list by passing these vectors into a self-attention layer then into </a:t>
            </a:r>
          </a:p>
          <a:p>
            <a:r>
              <a:rPr kumimoji="1" lang="en-US" altLang="zh-CN" baseline="0" dirty="0"/>
              <a:t>A feed forward neural network then sends out the output upwards to the next encoder</a:t>
            </a:r>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16</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798A481-9D6B-684D-A435-284421108004}" type="slidenum">
              <a:rPr kumimoji="1" lang="zh-CN" altLang="en-US" smtClean="0"/>
              <a:t>17</a:t>
            </a:fld>
            <a:endParaRPr kumimoji="1" lang="zh-CN" altLang="en-US"/>
          </a:p>
        </p:txBody>
      </p:sp>
    </p:spTree>
    <p:extLst>
      <p:ext uri="{BB962C8B-B14F-4D97-AF65-F5344CB8AC3E}">
        <p14:creationId xmlns:p14="http://schemas.microsoft.com/office/powerpoint/2010/main" val="204161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1DEABC-D766-4322-8E78-B830FAE35C72}" type="datetime4">
              <a:rPr lang="en-US" smtClean="0"/>
              <a:pPr/>
              <a:t>April 20,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31F9E-604E-4343-9F29-EF72E8231CAD}" type="datetime4">
              <a:rPr lang="en-US" smtClean="0"/>
              <a:pPr/>
              <a:t>April 20,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8E1CE-37F8-4102-8DF9-852A0A51F293}" type="datetime4">
              <a:rPr lang="en-US" smtClean="0"/>
              <a:pPr/>
              <a:t>April 20,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33F43-3E86-47E4-BFBB-2476D384E1C6}" type="datetime4">
              <a:rPr lang="en-US" smtClean="0"/>
              <a:pPr/>
              <a:t>April 20,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51663BA-01FC-4367-B6F3-ABB2645D55F1}" type="datetime4">
              <a:rPr lang="en-US" smtClean="0"/>
              <a:pPr/>
              <a:t>April 20, 2019</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B19C71-EC74-44AF-B27E-FC7DC3C3A61D}" type="datetime4">
              <a:rPr lang="en-US" smtClean="0"/>
              <a:pPr/>
              <a:t>April 20,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5CDA29-3CBE-48EA-92AE-A996835462BA}" type="datetime4">
              <a:rPr lang="en-US" smtClean="0"/>
              <a:pPr/>
              <a:t>April 20, 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9EC054-3869-4501-B163-1BBFDE8DCE04}" type="datetime4">
              <a:rPr lang="en-US" smtClean="0"/>
              <a:pPr/>
              <a:t>April 20, 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3D831-56C1-49CF-8EF7-8B9A98402BCD}" type="datetime4">
              <a:rPr lang="en-US" smtClean="0"/>
              <a:pPr/>
              <a:t>April 20, 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April 20,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EA923-9BEE-48CE-9F28-5B525F399BAD}" type="datetime4">
              <a:rPr lang="en-US" smtClean="0"/>
              <a:pPr/>
              <a:t>April 20,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April 20, 2019</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F38DF745-7D3F-47F4-83A3-874385CFAA69}" type="slidenum">
              <a:rPr lang="en-US" smtClean="0"/>
              <a:pPr/>
              <a:t>‹#›</a:t>
            </a:fld>
            <a:endParaRPr lang="en-US"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sz="6600" dirty="0"/>
              <a:t>Attention is all you need</a:t>
            </a:r>
            <a:endParaRPr kumimoji="1" lang="zh-CN" altLang="en-US" sz="6600"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422267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152718"/>
            <a:ext cx="8362347" cy="726558"/>
          </a:xfrm>
        </p:spPr>
        <p:txBody>
          <a:bodyPr/>
          <a:lstStyle/>
          <a:p>
            <a:r>
              <a:rPr kumimoji="1" lang="en-US" altLang="zh-CN" dirty="0"/>
              <a:t>Attention model</a:t>
            </a:r>
            <a:endParaRPr kumimoji="1" lang="zh-CN" altLang="en-US" dirty="0"/>
          </a:p>
        </p:txBody>
      </p:sp>
      <p:pic>
        <p:nvPicPr>
          <p:cNvPr id="4" name="seq2seq_7.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2270125"/>
            <a:ext cx="7620000" cy="3338513"/>
          </a:xfrm>
        </p:spPr>
      </p:pic>
    </p:spTree>
    <p:extLst>
      <p:ext uri="{BB962C8B-B14F-4D97-AF65-F5344CB8AC3E}">
        <p14:creationId xmlns:p14="http://schemas.microsoft.com/office/powerpoint/2010/main" val="720937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704532"/>
          </a:xfrm>
        </p:spPr>
        <p:txBody>
          <a:bodyPr/>
          <a:lstStyle/>
          <a:p>
            <a:r>
              <a:rPr kumimoji="1" lang="en-US" altLang="zh-CN" dirty="0"/>
              <a:t>Transformer</a:t>
            </a:r>
            <a:endParaRPr kumimoji="1" lang="zh-CN" altLang="en-US" dirty="0"/>
          </a:p>
        </p:txBody>
      </p:sp>
      <p:sp>
        <p:nvSpPr>
          <p:cNvPr id="3" name="内容占位符 2"/>
          <p:cNvSpPr>
            <a:spLocks noGrp="1"/>
          </p:cNvSpPr>
          <p:nvPr>
            <p:ph idx="1"/>
          </p:nvPr>
        </p:nvSpPr>
        <p:spPr>
          <a:xfrm>
            <a:off x="457200" y="1016000"/>
            <a:ext cx="7620000" cy="5110163"/>
          </a:xfrm>
        </p:spPr>
        <p:txBody>
          <a:bodyPr/>
          <a:lstStyle/>
          <a:p>
            <a:r>
              <a:rPr kumimoji="1" lang="en-US" altLang="zh-CN" dirty="0"/>
              <a:t>Transformer: a model that uses attention to boost the speed with which these models can be trained. </a:t>
            </a:r>
          </a:p>
          <a:p>
            <a:r>
              <a:rPr kumimoji="1" lang="en-US" altLang="zh-CN" dirty="0"/>
              <a:t>The biggest benefit comes from how the Transformer lends itself to parallelization.</a:t>
            </a:r>
            <a:endParaRPr kumimoji="1" lang="zh-CN" altLang="en-US" dirty="0"/>
          </a:p>
        </p:txBody>
      </p:sp>
      <p:pic>
        <p:nvPicPr>
          <p:cNvPr id="4" name="图片 3" descr="Screen Shot 2019-04-16 at 8.14.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428874"/>
            <a:ext cx="8191500" cy="4238625"/>
          </a:xfrm>
          <a:prstGeom prst="rect">
            <a:avLst/>
          </a:prstGeom>
        </p:spPr>
      </p:pic>
    </p:spTree>
    <p:extLst>
      <p:ext uri="{BB962C8B-B14F-4D97-AF65-F5344CB8AC3E}">
        <p14:creationId xmlns:p14="http://schemas.microsoft.com/office/powerpoint/2010/main" val="920648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704532"/>
          </a:xfrm>
        </p:spPr>
        <p:txBody>
          <a:bodyPr/>
          <a:lstStyle/>
          <a:p>
            <a:r>
              <a:rPr kumimoji="1" lang="en-US" altLang="zh-CN" dirty="0"/>
              <a:t>Transformer</a:t>
            </a:r>
            <a:endParaRPr kumimoji="1" lang="zh-CN" altLang="en-US" dirty="0"/>
          </a:p>
        </p:txBody>
      </p:sp>
      <p:sp>
        <p:nvSpPr>
          <p:cNvPr id="3" name="内容占位符 2"/>
          <p:cNvSpPr>
            <a:spLocks noGrp="1"/>
          </p:cNvSpPr>
          <p:nvPr>
            <p:ph idx="1"/>
          </p:nvPr>
        </p:nvSpPr>
        <p:spPr>
          <a:xfrm>
            <a:off x="457200" y="1016000"/>
            <a:ext cx="7620000" cy="5110163"/>
          </a:xfrm>
        </p:spPr>
        <p:txBody>
          <a:bodyPr/>
          <a:lstStyle/>
          <a:p>
            <a:r>
              <a:rPr kumimoji="1" lang="en-US" altLang="zh-CN" dirty="0"/>
              <a:t>The encoding component is a stack of encoders. The decoding component is a stack of decoders of the same number</a:t>
            </a:r>
            <a:endParaRPr kumimoji="1" lang="zh-CN" altLang="en-US" dirty="0"/>
          </a:p>
        </p:txBody>
      </p:sp>
      <p:pic>
        <p:nvPicPr>
          <p:cNvPr id="5" name="图片 4" descr="Screen Shot 2019-04-16 at 8.18.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 y="2047033"/>
            <a:ext cx="8651875" cy="4429968"/>
          </a:xfrm>
          <a:prstGeom prst="rect">
            <a:avLst/>
          </a:prstGeom>
        </p:spPr>
      </p:pic>
    </p:spTree>
    <p:extLst>
      <p:ext uri="{BB962C8B-B14F-4D97-AF65-F5344CB8AC3E}">
        <p14:creationId xmlns:p14="http://schemas.microsoft.com/office/powerpoint/2010/main" val="116215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704532"/>
          </a:xfrm>
        </p:spPr>
        <p:txBody>
          <a:bodyPr>
            <a:normAutofit fontScale="90000"/>
          </a:bodyPr>
          <a:lstStyle/>
          <a:p>
            <a:r>
              <a:rPr kumimoji="1" lang="en-US" altLang="zh-CN" dirty="0"/>
              <a:t>Transformer-</a:t>
            </a:r>
            <a:r>
              <a:rPr kumimoji="1" lang="en-US" altLang="zh-CN" sz="2700" dirty="0"/>
              <a:t>encoder</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r>
              <a:rPr kumimoji="1" lang="en-US" altLang="zh-CN" dirty="0"/>
              <a:t>The encoders are all identical in structure. Each on is broken down into two sub-layers</a:t>
            </a:r>
          </a:p>
          <a:p>
            <a:r>
              <a:rPr kumimoji="1" lang="en-US" altLang="zh-CN" dirty="0"/>
              <a:t>The encoder’s inputs first flow through a self-attention layer- a layer that helps the encoder look at other words in the input sentence as it encodes a specific word</a:t>
            </a:r>
          </a:p>
          <a:p>
            <a:r>
              <a:rPr kumimoji="1" lang="en-US" altLang="zh-CN" dirty="0"/>
              <a:t>The outputs of the self-attention layer are fed to a feed-forward neural network. The exact same feed-forward network is independently applied to each position</a:t>
            </a:r>
          </a:p>
          <a:p>
            <a:endParaRPr kumimoji="1" lang="zh-CN" altLang="en-US" dirty="0"/>
          </a:p>
        </p:txBody>
      </p:sp>
      <p:pic>
        <p:nvPicPr>
          <p:cNvPr id="4" name="图片 3" descr="Screen Shot 2019-04-16 at 8.25.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3860829"/>
            <a:ext cx="8325207" cy="2711421"/>
          </a:xfrm>
          <a:prstGeom prst="rect">
            <a:avLst/>
          </a:prstGeom>
        </p:spPr>
      </p:pic>
    </p:spTree>
    <p:extLst>
      <p:ext uri="{BB962C8B-B14F-4D97-AF65-F5344CB8AC3E}">
        <p14:creationId xmlns:p14="http://schemas.microsoft.com/office/powerpoint/2010/main" val="3745154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704532"/>
          </a:xfrm>
        </p:spPr>
        <p:txBody>
          <a:bodyPr>
            <a:normAutofit fontScale="90000"/>
          </a:bodyPr>
          <a:lstStyle/>
          <a:p>
            <a:r>
              <a:rPr kumimoji="1" lang="en-US" altLang="zh-CN" dirty="0"/>
              <a:t>Transformer-</a:t>
            </a:r>
            <a:r>
              <a:rPr kumimoji="1" lang="en-US" altLang="zh-CN" sz="2700" dirty="0"/>
              <a:t>encoder</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endParaRPr kumimoji="1" lang="en-US" altLang="zh-CN" dirty="0"/>
          </a:p>
          <a:p>
            <a:endParaRPr kumimoji="1" lang="en-US" altLang="zh-CN" dirty="0"/>
          </a:p>
          <a:p>
            <a:endParaRPr kumimoji="1" lang="en-US" altLang="zh-CN" dirty="0"/>
          </a:p>
          <a:p>
            <a:r>
              <a:rPr kumimoji="1" lang="en-US" altLang="zh-CN" dirty="0"/>
              <a:t>The embedding only happens in the bottom-most encoder. The abstraction that is common to all the encoders is that they receive a list of vectors each of the size 512.</a:t>
            </a:r>
          </a:p>
          <a:p>
            <a:r>
              <a:rPr kumimoji="1" lang="en-US" altLang="zh-CN" dirty="0"/>
              <a:t>In the bottom encoder that would be the word embedding, but in other encoders, it would be the output of the encoder that is directly below. The size of this list is </a:t>
            </a:r>
            <a:r>
              <a:rPr kumimoji="1" lang="en-US" altLang="zh-CN" dirty="0" err="1"/>
              <a:t>hyperparameter</a:t>
            </a:r>
            <a:r>
              <a:rPr kumimoji="1" lang="en-US" altLang="zh-CN" dirty="0"/>
              <a:t> we can set</a:t>
            </a:r>
          </a:p>
          <a:p>
            <a:endParaRPr kumimoji="1" lang="zh-CN" altLang="en-US" dirty="0"/>
          </a:p>
        </p:txBody>
      </p:sp>
      <p:pic>
        <p:nvPicPr>
          <p:cNvPr id="5" name="图片 4" descr="Screen Shot 2019-04-16 at 9.03.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06" y="919676"/>
            <a:ext cx="8078122" cy="1248534"/>
          </a:xfrm>
          <a:prstGeom prst="rect">
            <a:avLst/>
          </a:prstGeom>
        </p:spPr>
      </p:pic>
    </p:spTree>
    <p:extLst>
      <p:ext uri="{BB962C8B-B14F-4D97-AF65-F5344CB8AC3E}">
        <p14:creationId xmlns:p14="http://schemas.microsoft.com/office/powerpoint/2010/main" val="184636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704532"/>
          </a:xfrm>
        </p:spPr>
        <p:txBody>
          <a:bodyPr>
            <a:normAutofit fontScale="90000"/>
          </a:bodyPr>
          <a:lstStyle/>
          <a:p>
            <a:r>
              <a:rPr kumimoji="1" lang="en-US" altLang="zh-CN" dirty="0"/>
              <a:t>Transformer-</a:t>
            </a:r>
            <a:r>
              <a:rPr kumimoji="1" lang="en-US" altLang="zh-CN" sz="2700" dirty="0"/>
              <a:t>encoder</a:t>
            </a:r>
            <a:endParaRPr kumimoji="1" lang="zh-CN" altLang="en-US" sz="2700" dirty="0"/>
          </a:p>
        </p:txBody>
      </p:sp>
      <p:pic>
        <p:nvPicPr>
          <p:cNvPr id="4" name="内容占位符 3" descr="Screen Shot 2019-04-16 at 9.08.16 PM.png"/>
          <p:cNvPicPr>
            <a:picLocks noGrp="1" noChangeAspect="1"/>
          </p:cNvPicPr>
          <p:nvPr>
            <p:ph idx="1"/>
          </p:nvPr>
        </p:nvPicPr>
        <p:blipFill>
          <a:blip r:embed="rId3">
            <a:extLst>
              <a:ext uri="{28A0092B-C50C-407E-A947-70E740481C1C}">
                <a14:useLocalDpi xmlns:a14="http://schemas.microsoft.com/office/drawing/2010/main" val="0"/>
              </a:ext>
            </a:extLst>
          </a:blip>
          <a:srcRect t="-1692" b="-1692"/>
          <a:stretch>
            <a:fillRect/>
          </a:stretch>
        </p:blipFill>
        <p:spPr>
          <a:xfrm>
            <a:off x="206375" y="847790"/>
            <a:ext cx="8583350" cy="5756210"/>
          </a:xfrm>
        </p:spPr>
      </p:pic>
    </p:spTree>
    <p:extLst>
      <p:ext uri="{BB962C8B-B14F-4D97-AF65-F5344CB8AC3E}">
        <p14:creationId xmlns:p14="http://schemas.microsoft.com/office/powerpoint/2010/main" val="3748312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704532"/>
          </a:xfrm>
        </p:spPr>
        <p:txBody>
          <a:bodyPr>
            <a:normAutofit fontScale="90000"/>
          </a:bodyPr>
          <a:lstStyle/>
          <a:p>
            <a:r>
              <a:rPr kumimoji="1" lang="en-US" altLang="zh-CN" dirty="0"/>
              <a:t>Transformer-</a:t>
            </a:r>
            <a:r>
              <a:rPr kumimoji="1" lang="en-US" altLang="zh-CN" sz="2700" dirty="0"/>
              <a:t>encoder</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endParaRPr kumimoji="1" lang="en-US" altLang="zh-CN" dirty="0"/>
          </a:p>
          <a:p>
            <a:endParaRPr kumimoji="1" lang="en-US" altLang="zh-CN" dirty="0"/>
          </a:p>
          <a:p>
            <a:endParaRPr kumimoji="1" lang="zh-CN" altLang="en-US" dirty="0"/>
          </a:p>
        </p:txBody>
      </p:sp>
      <p:pic>
        <p:nvPicPr>
          <p:cNvPr id="4" name="图片 3" descr="Screen Shot 2019-04-16 at 9.11.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49" y="1016000"/>
            <a:ext cx="8448675" cy="5711301"/>
          </a:xfrm>
          <a:prstGeom prst="rect">
            <a:avLst/>
          </a:prstGeom>
        </p:spPr>
      </p:pic>
    </p:spTree>
    <p:extLst>
      <p:ext uri="{BB962C8B-B14F-4D97-AF65-F5344CB8AC3E}">
        <p14:creationId xmlns:p14="http://schemas.microsoft.com/office/powerpoint/2010/main" val="374831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self attention</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r>
              <a:rPr kumimoji="1" lang="en-US" altLang="zh-CN" dirty="0"/>
              <a:t>Say the following sentence is an input sentence we want to translate:</a:t>
            </a:r>
          </a:p>
          <a:p>
            <a:endParaRPr kumimoji="1" lang="en-US" altLang="zh-CN" dirty="0"/>
          </a:p>
          <a:p>
            <a:endParaRPr kumimoji="1" lang="en-US" altLang="zh-CN" dirty="0"/>
          </a:p>
          <a:p>
            <a:endParaRPr kumimoji="1" lang="en-US" altLang="zh-CN" dirty="0"/>
          </a:p>
          <a:p>
            <a:endParaRPr kumimoji="1" lang="en-US" altLang="zh-CN" dirty="0"/>
          </a:p>
          <a:p>
            <a:r>
              <a:rPr kumimoji="1" lang="en-US" altLang="zh-CN" dirty="0"/>
              <a:t>When the model is processing the word “it”, self-attention allows it to associate “it” with “animal”</a:t>
            </a:r>
          </a:p>
          <a:p>
            <a:r>
              <a:rPr kumimoji="1" lang="en-US" altLang="zh-CN" dirty="0"/>
              <a:t>As the model processes each word (each position in the input sequence), self attention allows it to look at other positions in the input sequence for clues that can help lead to a better encoding for this word</a:t>
            </a:r>
            <a:endParaRPr kumimoji="1" lang="zh-CN" altLang="en-US" dirty="0"/>
          </a:p>
        </p:txBody>
      </p:sp>
      <p:pic>
        <p:nvPicPr>
          <p:cNvPr id="4" name="图片 3" descr="Screen Shot 2019-04-16 at 9.14.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2305050"/>
            <a:ext cx="8547100" cy="431800"/>
          </a:xfrm>
          <a:prstGeom prst="rect">
            <a:avLst/>
          </a:prstGeom>
        </p:spPr>
      </p:pic>
    </p:spTree>
    <p:extLst>
      <p:ext uri="{BB962C8B-B14F-4D97-AF65-F5344CB8AC3E}">
        <p14:creationId xmlns:p14="http://schemas.microsoft.com/office/powerpoint/2010/main" val="3748312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self attention</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r>
              <a:rPr kumimoji="1" lang="en-US" altLang="zh-CN" dirty="0"/>
              <a:t>Calculate self-attention using vectors, then proceed to look at how its actually implemented using matrices.</a:t>
            </a:r>
          </a:p>
          <a:p>
            <a:r>
              <a:rPr kumimoji="1" lang="en-US" altLang="zh-CN" dirty="0"/>
              <a:t>1. Create 3 vectors from each of the encoder’s input vectors. So for each word, we create a Query vector, a Key vector, and a Value vector. These vectors are created by multiplying the embedding by 3 matrices that we trained during the training process.</a:t>
            </a:r>
          </a:p>
        </p:txBody>
      </p:sp>
      <p:pic>
        <p:nvPicPr>
          <p:cNvPr id="5" name="图片 4" descr="Screen Shot 2019-04-16 at 9.54.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087" y="3143250"/>
            <a:ext cx="5495113" cy="3429000"/>
          </a:xfrm>
          <a:prstGeom prst="rect">
            <a:avLst/>
          </a:prstGeom>
        </p:spPr>
      </p:pic>
    </p:spTree>
    <p:extLst>
      <p:ext uri="{BB962C8B-B14F-4D97-AF65-F5344CB8AC3E}">
        <p14:creationId xmlns:p14="http://schemas.microsoft.com/office/powerpoint/2010/main" val="4078981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self attention</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r>
              <a:rPr kumimoji="1" lang="en-US" altLang="zh-CN" dirty="0"/>
              <a:t>2. Calculate a score. Say we are calculating the self-attention for the first word in this example, “Thinking”. We need to score each word of the input sentence against this word. </a:t>
            </a:r>
          </a:p>
          <a:p>
            <a:r>
              <a:rPr kumimoji="1" lang="en-US" altLang="zh-CN" dirty="0"/>
              <a:t>The score determines how much focus to place on other parts of the input sentence as we encode a word at a certain position</a:t>
            </a:r>
          </a:p>
          <a:p>
            <a:endParaRPr kumimoji="1" lang="en-US" altLang="zh-CN" dirty="0"/>
          </a:p>
          <a:p>
            <a:endParaRPr kumimoji="1" lang="en-US" altLang="zh-CN" dirty="0"/>
          </a:p>
          <a:p>
            <a:endParaRPr kumimoji="1" lang="en-US" altLang="zh-CN" dirty="0"/>
          </a:p>
        </p:txBody>
      </p:sp>
      <p:pic>
        <p:nvPicPr>
          <p:cNvPr id="5" name="图片 4" descr="Screen Shot 2019-04-16 at 9.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345" y="2762250"/>
            <a:ext cx="6899754" cy="3810000"/>
          </a:xfrm>
          <a:prstGeom prst="rect">
            <a:avLst/>
          </a:prstGeom>
        </p:spPr>
      </p:pic>
    </p:spTree>
    <p:extLst>
      <p:ext uri="{BB962C8B-B14F-4D97-AF65-F5344CB8AC3E}">
        <p14:creationId xmlns:p14="http://schemas.microsoft.com/office/powerpoint/2010/main" val="407898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726558"/>
          </a:xfrm>
        </p:spPr>
        <p:txBody>
          <a:bodyPr/>
          <a:lstStyle/>
          <a:p>
            <a:r>
              <a:rPr kumimoji="1" lang="en-US" altLang="zh-CN" dirty="0"/>
              <a:t>Table of contents</a:t>
            </a:r>
            <a:endParaRPr kumimoji="1" lang="zh-CN" altLang="en-US" dirty="0"/>
          </a:p>
        </p:txBody>
      </p:sp>
      <p:sp>
        <p:nvSpPr>
          <p:cNvPr id="3" name="内容占位符 2"/>
          <p:cNvSpPr>
            <a:spLocks noGrp="1"/>
          </p:cNvSpPr>
          <p:nvPr>
            <p:ph idx="1"/>
          </p:nvPr>
        </p:nvSpPr>
        <p:spPr/>
        <p:txBody>
          <a:bodyPr/>
          <a:lstStyle/>
          <a:p>
            <a:pPr marL="457200" indent="-457200">
              <a:buAutoNum type="arabicPeriod"/>
            </a:pPr>
            <a:r>
              <a:rPr kumimoji="1" lang="en-US" altLang="zh-CN" dirty="0"/>
              <a:t>Introduction</a:t>
            </a:r>
          </a:p>
          <a:p>
            <a:pPr marL="457200" indent="-457200">
              <a:buAutoNum type="arabicPeriod"/>
            </a:pPr>
            <a:r>
              <a:rPr kumimoji="1" lang="en-US" altLang="zh-CN" dirty="0"/>
              <a:t> Sequence to sequence model</a:t>
            </a:r>
          </a:p>
          <a:p>
            <a:pPr marL="457200" indent="-457200">
              <a:buAutoNum type="arabicPeriod"/>
            </a:pPr>
            <a:r>
              <a:rPr kumimoji="1" lang="en-US" altLang="zh-CN" dirty="0"/>
              <a:t>Encoder and decoder model</a:t>
            </a:r>
          </a:p>
          <a:p>
            <a:pPr marL="457200" indent="-457200">
              <a:buAutoNum type="arabicPeriod"/>
            </a:pPr>
            <a:r>
              <a:rPr kumimoji="1" lang="en-US" altLang="zh-CN" dirty="0"/>
              <a:t>Attention</a:t>
            </a:r>
          </a:p>
          <a:p>
            <a:pPr marL="457200" indent="-457200">
              <a:buAutoNum type="arabicPeriod"/>
            </a:pPr>
            <a:r>
              <a:rPr kumimoji="1" lang="en-US" altLang="zh-CN" dirty="0"/>
              <a:t>Architecture of transformer</a:t>
            </a:r>
          </a:p>
          <a:p>
            <a:pPr marL="457200" indent="-457200">
              <a:buAutoNum type="arabicPeriod"/>
            </a:pPr>
            <a:endParaRPr kumimoji="1" lang="zh-CN" altLang="en-US" dirty="0"/>
          </a:p>
        </p:txBody>
      </p:sp>
    </p:spTree>
    <p:extLst>
      <p:ext uri="{BB962C8B-B14F-4D97-AF65-F5344CB8AC3E}">
        <p14:creationId xmlns:p14="http://schemas.microsoft.com/office/powerpoint/2010/main" val="2826085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self attention</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r>
              <a:rPr kumimoji="1" lang="en-US" altLang="zh-CN" dirty="0"/>
              <a:t>3 and 4 divide the score by 8 then pass the result through a </a:t>
            </a:r>
            <a:r>
              <a:rPr kumimoji="1" lang="en-US" altLang="zh-CN" dirty="0" err="1"/>
              <a:t>softmax</a:t>
            </a:r>
            <a:r>
              <a:rPr kumimoji="1" lang="en-US" altLang="zh-CN" dirty="0"/>
              <a:t> operation. </a:t>
            </a:r>
            <a:r>
              <a:rPr kumimoji="1" lang="en-US" altLang="zh-CN" dirty="0" err="1"/>
              <a:t>Softmax</a:t>
            </a:r>
            <a:r>
              <a:rPr kumimoji="1" lang="en-US" altLang="zh-CN" dirty="0"/>
              <a:t> normalizes the scores so they are all positive and add up to one </a:t>
            </a:r>
          </a:p>
          <a:p>
            <a:endParaRPr kumimoji="1" lang="en-US" altLang="zh-CN" dirty="0"/>
          </a:p>
          <a:p>
            <a:endParaRPr kumimoji="1" lang="en-US" altLang="zh-CN" dirty="0"/>
          </a:p>
          <a:p>
            <a:endParaRPr kumimoji="1" lang="en-US" altLang="zh-CN" dirty="0"/>
          </a:p>
          <a:p>
            <a:r>
              <a:rPr kumimoji="1" lang="en-US" altLang="zh-CN" dirty="0" err="1"/>
              <a:t>Softmax</a:t>
            </a:r>
            <a:r>
              <a:rPr kumimoji="1" lang="en-US" altLang="zh-CN" dirty="0"/>
              <a:t> score determines how much how much each word will be expressed at this position. Clearly the word at this position will have the highest </a:t>
            </a:r>
            <a:r>
              <a:rPr kumimoji="1" lang="en-US" altLang="zh-CN" dirty="0" err="1"/>
              <a:t>softmax</a:t>
            </a:r>
            <a:r>
              <a:rPr kumimoji="1" lang="en-US" altLang="zh-CN" dirty="0"/>
              <a:t> score</a:t>
            </a:r>
          </a:p>
          <a:p>
            <a:r>
              <a:rPr kumimoji="1" lang="en-US" altLang="zh-CN" dirty="0"/>
              <a:t>But sometimes it is useful to attend to another word that is relevant to the current word</a:t>
            </a:r>
          </a:p>
          <a:p>
            <a:endParaRPr kumimoji="1" lang="en-US" altLang="zh-CN" dirty="0"/>
          </a:p>
          <a:p>
            <a:endParaRPr kumimoji="1" lang="en-US" altLang="zh-CN" dirty="0"/>
          </a:p>
          <a:p>
            <a:endParaRPr kumimoji="1" lang="en-US" altLang="zh-CN" dirty="0"/>
          </a:p>
        </p:txBody>
      </p:sp>
      <p:pic>
        <p:nvPicPr>
          <p:cNvPr id="5" name="图片 4" descr="Screen Shot 2019-04-16 at 10.0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50" y="2001133"/>
            <a:ext cx="8686800" cy="1415960"/>
          </a:xfrm>
          <a:prstGeom prst="rect">
            <a:avLst/>
          </a:prstGeom>
        </p:spPr>
      </p:pic>
    </p:spTree>
    <p:extLst>
      <p:ext uri="{BB962C8B-B14F-4D97-AF65-F5344CB8AC3E}">
        <p14:creationId xmlns:p14="http://schemas.microsoft.com/office/powerpoint/2010/main" val="4078981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self attention</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r>
              <a:rPr kumimoji="1" lang="en-US" altLang="zh-CN" dirty="0"/>
              <a:t>5. Multiply each value vector by the </a:t>
            </a:r>
            <a:r>
              <a:rPr kumimoji="1" lang="en-US" altLang="zh-CN" dirty="0" err="1"/>
              <a:t>softmax</a:t>
            </a:r>
            <a:r>
              <a:rPr kumimoji="1" lang="en-US" altLang="zh-CN" dirty="0"/>
              <a:t> score. The intuition here is to keep intact the values of the words we want to focus on, and drown-out irrelevant words </a:t>
            </a:r>
          </a:p>
          <a:p>
            <a:r>
              <a:rPr kumimoji="1" lang="en-US" altLang="zh-CN" dirty="0"/>
              <a:t>6. Sum up the weighted value vectors. This produces the output of the self-attention layer at this position</a:t>
            </a:r>
          </a:p>
          <a:p>
            <a:endParaRPr kumimoji="1" lang="en-US" altLang="zh-CN" dirty="0"/>
          </a:p>
          <a:p>
            <a:endParaRPr kumimoji="1" lang="en-US" altLang="zh-CN" dirty="0"/>
          </a:p>
          <a:p>
            <a:endParaRPr kumimoji="1" lang="en-US" altLang="zh-CN" dirty="0"/>
          </a:p>
          <a:p>
            <a:endParaRPr kumimoji="1" lang="en-US" altLang="zh-CN" dirty="0"/>
          </a:p>
          <a:p>
            <a:r>
              <a:rPr kumimoji="1" lang="en-US" altLang="zh-CN" dirty="0"/>
              <a:t>The resulting vector is one we can send along to the feed-forward neural network.</a:t>
            </a:r>
          </a:p>
          <a:p>
            <a:endParaRPr kumimoji="1" lang="en-US" altLang="zh-CN" dirty="0"/>
          </a:p>
          <a:p>
            <a:endParaRPr kumimoji="1" lang="en-US" altLang="zh-CN" dirty="0"/>
          </a:p>
          <a:p>
            <a:endParaRPr kumimoji="1" lang="en-US" altLang="zh-CN" dirty="0"/>
          </a:p>
        </p:txBody>
      </p:sp>
      <p:pic>
        <p:nvPicPr>
          <p:cNvPr id="5" name="图片 4" descr="Screen Shot 2019-04-16 at 10.07.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96837"/>
            <a:ext cx="8051800" cy="1516413"/>
          </a:xfrm>
          <a:prstGeom prst="rect">
            <a:avLst/>
          </a:prstGeom>
        </p:spPr>
      </p:pic>
    </p:spTree>
    <p:extLst>
      <p:ext uri="{BB962C8B-B14F-4D97-AF65-F5344CB8AC3E}">
        <p14:creationId xmlns:p14="http://schemas.microsoft.com/office/powerpoint/2010/main" val="4078981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multi-head</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r>
              <a:rPr kumimoji="1" lang="en-US" altLang="zh-CN" dirty="0"/>
              <a:t>Multi-headed self attention: improves the performance of the attention layer in two ways</a:t>
            </a:r>
          </a:p>
          <a:p>
            <a:r>
              <a:rPr kumimoji="1" lang="en-US" altLang="zh-CN" dirty="0"/>
              <a:t>1. Expands the model’s ability to focus on different position. 2. Gives the attention layer multiple representation subspaces. With multi-headed attention we have not only one, but multiple sets of Q/K/V weight matrices. Each of these sets is randomly initialized. Then after training, each set is used to project the input </a:t>
            </a:r>
            <a:r>
              <a:rPr kumimoji="1" lang="en-US" altLang="zh-CN" dirty="0" err="1"/>
              <a:t>embeddings</a:t>
            </a:r>
            <a:r>
              <a:rPr kumimoji="1" lang="en-US" altLang="zh-CN" dirty="0"/>
              <a:t> into a different representation subspaces</a:t>
            </a:r>
          </a:p>
        </p:txBody>
      </p:sp>
      <p:pic>
        <p:nvPicPr>
          <p:cNvPr id="5" name="图片 4" descr="Screen Shot 2019-04-16 at 10.13.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048125"/>
            <a:ext cx="7921625" cy="2665413"/>
          </a:xfrm>
          <a:prstGeom prst="rect">
            <a:avLst/>
          </a:prstGeom>
        </p:spPr>
      </p:pic>
    </p:spTree>
    <p:extLst>
      <p:ext uri="{BB962C8B-B14F-4D97-AF65-F5344CB8AC3E}">
        <p14:creationId xmlns:p14="http://schemas.microsoft.com/office/powerpoint/2010/main" val="4078981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multi-head</a:t>
            </a:r>
            <a:endParaRPr kumimoji="1" lang="zh-CN" altLang="en-US" sz="2700" dirty="0"/>
          </a:p>
        </p:txBody>
      </p:sp>
      <p:pic>
        <p:nvPicPr>
          <p:cNvPr id="4" name="内容占位符 3" descr="Screen Shot 2019-04-16 at 10.16.59 PM.png"/>
          <p:cNvPicPr>
            <a:picLocks noGrp="1" noChangeAspect="1"/>
          </p:cNvPicPr>
          <p:nvPr>
            <p:ph idx="1"/>
          </p:nvPr>
        </p:nvPicPr>
        <p:blipFill>
          <a:blip r:embed="rId3">
            <a:extLst>
              <a:ext uri="{28A0092B-C50C-407E-A947-70E740481C1C}">
                <a14:useLocalDpi xmlns:a14="http://schemas.microsoft.com/office/drawing/2010/main" val="0"/>
              </a:ext>
            </a:extLst>
          </a:blip>
          <a:srcRect t="-10356" b="-10356"/>
          <a:stretch>
            <a:fillRect/>
          </a:stretch>
        </p:blipFill>
        <p:spPr>
          <a:xfrm>
            <a:off x="-1" y="709390"/>
            <a:ext cx="8747125" cy="5608860"/>
          </a:xfrm>
        </p:spPr>
      </p:pic>
    </p:spTree>
    <p:extLst>
      <p:ext uri="{BB962C8B-B14F-4D97-AF65-F5344CB8AC3E}">
        <p14:creationId xmlns:p14="http://schemas.microsoft.com/office/powerpoint/2010/main" val="31156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multi-head</a:t>
            </a:r>
            <a:endParaRPr kumimoji="1" lang="zh-CN" altLang="en-US" sz="2700" dirty="0"/>
          </a:p>
        </p:txBody>
      </p:sp>
      <p:pic>
        <p:nvPicPr>
          <p:cNvPr id="7" name="内容占位符 6" descr="Screen Shot 2019-04-16 at 10.19.00 PM.png"/>
          <p:cNvPicPr>
            <a:picLocks noGrp="1" noChangeAspect="1"/>
          </p:cNvPicPr>
          <p:nvPr>
            <p:ph idx="1"/>
          </p:nvPr>
        </p:nvPicPr>
        <p:blipFill>
          <a:blip r:embed="rId3">
            <a:extLst>
              <a:ext uri="{28A0092B-C50C-407E-A947-70E740481C1C}">
                <a14:useLocalDpi xmlns:a14="http://schemas.microsoft.com/office/drawing/2010/main" val="0"/>
              </a:ext>
            </a:extLst>
          </a:blip>
          <a:srcRect t="-2128" b="-2128"/>
          <a:stretch>
            <a:fillRect/>
          </a:stretch>
        </p:blipFill>
        <p:spPr>
          <a:xfrm>
            <a:off x="42316" y="1016000"/>
            <a:ext cx="8903370" cy="5524500"/>
          </a:xfrm>
        </p:spPr>
      </p:pic>
    </p:spTree>
    <p:extLst>
      <p:ext uri="{BB962C8B-B14F-4D97-AF65-F5344CB8AC3E}">
        <p14:creationId xmlns:p14="http://schemas.microsoft.com/office/powerpoint/2010/main" val="311564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fontScale="90000"/>
          </a:bodyPr>
          <a:lstStyle/>
          <a:p>
            <a:r>
              <a:rPr kumimoji="1" lang="en-US" altLang="zh-CN" dirty="0"/>
              <a:t>Transformer-</a:t>
            </a:r>
            <a:r>
              <a:rPr kumimoji="1" lang="en-US" altLang="zh-CN" sz="2700" dirty="0"/>
              <a:t>positional encoding</a:t>
            </a:r>
            <a:endParaRPr kumimoji="1" lang="zh-CN" altLang="en-US" sz="2700" dirty="0"/>
          </a:p>
        </p:txBody>
      </p:sp>
      <p:sp>
        <p:nvSpPr>
          <p:cNvPr id="3" name="内容占位符 2"/>
          <p:cNvSpPr>
            <a:spLocks noGrp="1"/>
          </p:cNvSpPr>
          <p:nvPr>
            <p:ph idx="1"/>
          </p:nvPr>
        </p:nvSpPr>
        <p:spPr>
          <a:xfrm>
            <a:off x="457200" y="1016000"/>
            <a:ext cx="7620000" cy="5110163"/>
          </a:xfrm>
        </p:spPr>
        <p:txBody>
          <a:bodyPr/>
          <a:lstStyle/>
          <a:p>
            <a:r>
              <a:rPr kumimoji="1" lang="en-US" altLang="zh-CN" dirty="0"/>
              <a:t>The order of the words in the input sequence</a:t>
            </a:r>
          </a:p>
          <a:p>
            <a:r>
              <a:rPr kumimoji="1" lang="en-US" altLang="zh-CN" dirty="0"/>
              <a:t>To address this, the transformer adds a vector to each input embedding. These vectors follow a specific pattern that the model learns, which helps it determine the position of each word, or the distance between different words in the sequence. </a:t>
            </a:r>
          </a:p>
        </p:txBody>
      </p:sp>
      <p:pic>
        <p:nvPicPr>
          <p:cNvPr id="4" name="图片 3" descr="Screen Shot 2019-04-16 at 10.2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950" y="2794000"/>
            <a:ext cx="6765175" cy="3950805"/>
          </a:xfrm>
          <a:prstGeom prst="rect">
            <a:avLst/>
          </a:prstGeom>
        </p:spPr>
      </p:pic>
    </p:spTree>
    <p:extLst>
      <p:ext uri="{BB962C8B-B14F-4D97-AF65-F5344CB8AC3E}">
        <p14:creationId xmlns:p14="http://schemas.microsoft.com/office/powerpoint/2010/main" val="311564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fontScale="90000"/>
          </a:bodyPr>
          <a:lstStyle/>
          <a:p>
            <a:r>
              <a:rPr kumimoji="1" lang="en-US" altLang="zh-CN" dirty="0"/>
              <a:t>Transformer-</a:t>
            </a:r>
            <a:r>
              <a:rPr kumimoji="1" lang="en-US" altLang="zh-CN" sz="2700" dirty="0"/>
              <a:t>positional encoding</a:t>
            </a:r>
            <a:endParaRPr kumimoji="1" lang="zh-CN" altLang="en-US" sz="2700" dirty="0"/>
          </a:p>
        </p:txBody>
      </p:sp>
      <p:pic>
        <p:nvPicPr>
          <p:cNvPr id="4" name="内容占位符 3" descr="Screen Shot 2019-04-16 at 10.25.21 PM.png"/>
          <p:cNvPicPr>
            <a:picLocks noGrp="1" noChangeAspect="1"/>
          </p:cNvPicPr>
          <p:nvPr>
            <p:ph idx="1"/>
          </p:nvPr>
        </p:nvPicPr>
        <p:blipFill>
          <a:blip r:embed="rId3">
            <a:extLst>
              <a:ext uri="{28A0092B-C50C-407E-A947-70E740481C1C}">
                <a14:useLocalDpi xmlns:a14="http://schemas.microsoft.com/office/drawing/2010/main" val="0"/>
              </a:ext>
            </a:extLst>
          </a:blip>
          <a:srcRect t="-77139" b="-77139"/>
          <a:stretch>
            <a:fillRect/>
          </a:stretch>
        </p:blipFill>
        <p:spPr>
          <a:xfrm>
            <a:off x="457200" y="-285750"/>
            <a:ext cx="7620000" cy="8524875"/>
          </a:xfrm>
        </p:spPr>
      </p:pic>
    </p:spTree>
    <p:extLst>
      <p:ext uri="{BB962C8B-B14F-4D97-AF65-F5344CB8AC3E}">
        <p14:creationId xmlns:p14="http://schemas.microsoft.com/office/powerpoint/2010/main" val="31156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residuals</a:t>
            </a:r>
            <a:endParaRPr kumimoji="1" lang="zh-CN" altLang="en-US" sz="2700" dirty="0"/>
          </a:p>
        </p:txBody>
      </p:sp>
      <p:sp>
        <p:nvSpPr>
          <p:cNvPr id="3" name="内容占位符 2"/>
          <p:cNvSpPr>
            <a:spLocks noGrp="1"/>
          </p:cNvSpPr>
          <p:nvPr>
            <p:ph idx="1"/>
          </p:nvPr>
        </p:nvSpPr>
        <p:spPr>
          <a:xfrm>
            <a:off x="457200" y="1000126"/>
            <a:ext cx="7620000" cy="5126038"/>
          </a:xfrm>
        </p:spPr>
        <p:txBody>
          <a:bodyPr/>
          <a:lstStyle/>
          <a:p>
            <a:r>
              <a:rPr kumimoji="1" lang="en-US" altLang="zh-CN" dirty="0"/>
              <a:t>Each encoder has a residual connection around it and is followed by a layer-normalization step</a:t>
            </a:r>
            <a:endParaRPr kumimoji="1" lang="zh-CN" altLang="en-US" dirty="0"/>
          </a:p>
        </p:txBody>
      </p:sp>
      <p:pic>
        <p:nvPicPr>
          <p:cNvPr id="5" name="图片 4" descr="Screen Shot 2019-04-16 at 10.2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5" y="1698763"/>
            <a:ext cx="7620000" cy="4698861"/>
          </a:xfrm>
          <a:prstGeom prst="rect">
            <a:avLst/>
          </a:prstGeom>
        </p:spPr>
      </p:pic>
    </p:spTree>
    <p:extLst>
      <p:ext uri="{BB962C8B-B14F-4D97-AF65-F5344CB8AC3E}">
        <p14:creationId xmlns:p14="http://schemas.microsoft.com/office/powerpoint/2010/main" val="2133987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residuals</a:t>
            </a:r>
            <a:endParaRPr kumimoji="1" lang="zh-CN" altLang="en-US" sz="2700" dirty="0"/>
          </a:p>
        </p:txBody>
      </p:sp>
      <p:pic>
        <p:nvPicPr>
          <p:cNvPr id="5" name="内容占位符 4" descr="Screen Shot 2019-04-16 at 10.29.12 PM.png"/>
          <p:cNvPicPr>
            <a:picLocks noGrp="1" noChangeAspect="1"/>
          </p:cNvPicPr>
          <p:nvPr>
            <p:ph idx="1"/>
          </p:nvPr>
        </p:nvPicPr>
        <p:blipFill>
          <a:blip r:embed="rId3">
            <a:extLst>
              <a:ext uri="{28A0092B-C50C-407E-A947-70E740481C1C}">
                <a14:useLocalDpi xmlns:a14="http://schemas.microsoft.com/office/drawing/2010/main" val="0"/>
              </a:ext>
            </a:extLst>
          </a:blip>
          <a:srcRect t="1088" b="1088"/>
          <a:stretch>
            <a:fillRect/>
          </a:stretch>
        </p:blipFill>
        <p:spPr>
          <a:xfrm>
            <a:off x="301625" y="857250"/>
            <a:ext cx="8223249" cy="5268913"/>
          </a:xfrm>
        </p:spPr>
      </p:pic>
    </p:spTree>
    <p:extLst>
      <p:ext uri="{BB962C8B-B14F-4D97-AF65-F5344CB8AC3E}">
        <p14:creationId xmlns:p14="http://schemas.microsoft.com/office/powerpoint/2010/main" val="2133987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decoder</a:t>
            </a:r>
            <a:endParaRPr kumimoji="1" lang="zh-CN" altLang="en-US" sz="2700" dirty="0"/>
          </a:p>
        </p:txBody>
      </p:sp>
      <p:pic>
        <p:nvPicPr>
          <p:cNvPr id="7" name="内容占位符 6" descr="transformer_decoding_2.gif"/>
          <p:cNvPicPr>
            <a:picLocks noGrp="1" noChangeAspect="1"/>
          </p:cNvPicPr>
          <p:nvPr>
            <p:ph idx="1"/>
          </p:nvPr>
        </p:nvPicPr>
        <p:blipFill>
          <a:blip r:embed="rId3">
            <a:extLst>
              <a:ext uri="{28A0092B-C50C-407E-A947-70E740481C1C}">
                <a14:useLocalDpi xmlns:a14="http://schemas.microsoft.com/office/drawing/2010/main" val="0"/>
              </a:ext>
            </a:extLst>
          </a:blip>
          <a:srcRect t="-11415" b="-11415"/>
          <a:stretch>
            <a:fillRect/>
          </a:stretch>
        </p:blipFill>
        <p:spPr>
          <a:xfrm>
            <a:off x="298450" y="682447"/>
            <a:ext cx="8575675" cy="5332592"/>
          </a:xfrm>
        </p:spPr>
      </p:pic>
    </p:spTree>
    <p:extLst>
      <p:ext uri="{BB962C8B-B14F-4D97-AF65-F5344CB8AC3E}">
        <p14:creationId xmlns:p14="http://schemas.microsoft.com/office/powerpoint/2010/main" val="1931188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656774"/>
          </a:xfrm>
        </p:spPr>
        <p:txBody>
          <a:bodyPr/>
          <a:lstStyle/>
          <a:p>
            <a:r>
              <a:rPr kumimoji="1" lang="en-US" altLang="zh-CN" dirty="0"/>
              <a:t>introduction</a:t>
            </a:r>
            <a:endParaRPr kumimoji="1" lang="zh-CN" altLang="en-US" dirty="0"/>
          </a:p>
        </p:txBody>
      </p:sp>
      <p:sp>
        <p:nvSpPr>
          <p:cNvPr id="3" name="内容占位符 2"/>
          <p:cNvSpPr>
            <a:spLocks noGrp="1"/>
          </p:cNvSpPr>
          <p:nvPr>
            <p:ph idx="1"/>
          </p:nvPr>
        </p:nvSpPr>
        <p:spPr>
          <a:xfrm>
            <a:off x="457200" y="949060"/>
            <a:ext cx="7620000" cy="5177104"/>
          </a:xfrm>
        </p:spPr>
        <p:txBody>
          <a:bodyPr/>
          <a:lstStyle/>
          <a:p>
            <a:r>
              <a:rPr kumimoji="1" lang="en-US" altLang="zh-CN" dirty="0"/>
              <a:t>RNN, LSTM and gated RNNs are the popularly approaches used for Sequence Modeling tasks such as machine translation and language modeling. </a:t>
            </a:r>
          </a:p>
          <a:p>
            <a:r>
              <a:rPr kumimoji="1" lang="en-US" altLang="zh-CN" dirty="0"/>
              <a:t>However, RNN/CNN handle sequences word by word in a sequential fashion. This </a:t>
            </a:r>
            <a:r>
              <a:rPr kumimoji="1" lang="en-US" altLang="zh-CN" dirty="0" err="1"/>
              <a:t>sequentiality</a:t>
            </a:r>
            <a:r>
              <a:rPr kumimoji="1" lang="en-US" altLang="zh-CN" dirty="0"/>
              <a:t> is an obstacle toward parallelization of the process. Moreover, when such sequences are too long, the model is prone to forgetting the content of distant positions in sequence</a:t>
            </a:r>
          </a:p>
          <a:p>
            <a:r>
              <a:rPr kumimoji="1" lang="en-US" altLang="zh-CN" dirty="0"/>
              <a:t>Recent works have achieved significant improvements in computational efficiency and model performance through factorization tricks and conditional computation. But they are not enough to eliminate the fundamental constraint of sequential computation.</a:t>
            </a:r>
            <a:endParaRPr kumimoji="1" lang="zh-CN" altLang="en-US" dirty="0"/>
          </a:p>
        </p:txBody>
      </p:sp>
    </p:spTree>
    <p:extLst>
      <p:ext uri="{BB962C8B-B14F-4D97-AF65-F5344CB8AC3E}">
        <p14:creationId xmlns:p14="http://schemas.microsoft.com/office/powerpoint/2010/main" val="768392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decoder</a:t>
            </a:r>
            <a:endParaRPr kumimoji="1" lang="zh-CN" altLang="en-US" sz="2700" dirty="0"/>
          </a:p>
        </p:txBody>
      </p:sp>
      <p:sp>
        <p:nvSpPr>
          <p:cNvPr id="3" name="内容占位符 2"/>
          <p:cNvSpPr>
            <a:spLocks noGrp="1"/>
          </p:cNvSpPr>
          <p:nvPr>
            <p:ph idx="1"/>
          </p:nvPr>
        </p:nvSpPr>
        <p:spPr>
          <a:xfrm>
            <a:off x="457200" y="984250"/>
            <a:ext cx="7620000" cy="5141913"/>
          </a:xfrm>
        </p:spPr>
        <p:txBody>
          <a:bodyPr/>
          <a:lstStyle/>
          <a:p>
            <a:r>
              <a:rPr kumimoji="1" lang="en-US" altLang="zh-CN" dirty="0"/>
              <a:t>The encoder start by processing the input sequence. The output of the top encoder is then transformed into a set of attention vectors K and V. These are to be used by each decoder in its encoder-decoder attention layer which helps the decoder focus on appropriate places in the input sequence</a:t>
            </a:r>
            <a:endParaRPr kumimoji="1" lang="zh-CN" altLang="en-US" dirty="0"/>
          </a:p>
        </p:txBody>
      </p:sp>
      <p:pic>
        <p:nvPicPr>
          <p:cNvPr id="6" name="图片 5" descr="transformer_decoding_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2878431"/>
            <a:ext cx="6810375" cy="3741444"/>
          </a:xfrm>
          <a:prstGeom prst="rect">
            <a:avLst/>
          </a:prstGeom>
        </p:spPr>
      </p:pic>
    </p:spTree>
    <p:extLst>
      <p:ext uri="{BB962C8B-B14F-4D97-AF65-F5344CB8AC3E}">
        <p14:creationId xmlns:p14="http://schemas.microsoft.com/office/powerpoint/2010/main" val="432598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linear/</a:t>
            </a:r>
            <a:r>
              <a:rPr kumimoji="1" lang="en-US" altLang="zh-CN" sz="2700" dirty="0" err="1"/>
              <a:t>softmax</a:t>
            </a:r>
            <a:endParaRPr kumimoji="1" lang="zh-CN" altLang="en-US" sz="2700" dirty="0"/>
          </a:p>
        </p:txBody>
      </p:sp>
      <p:sp>
        <p:nvSpPr>
          <p:cNvPr id="3" name="内容占位符 2"/>
          <p:cNvSpPr>
            <a:spLocks noGrp="1"/>
          </p:cNvSpPr>
          <p:nvPr>
            <p:ph idx="1"/>
          </p:nvPr>
        </p:nvSpPr>
        <p:spPr>
          <a:xfrm>
            <a:off x="457200" y="984250"/>
            <a:ext cx="7620000" cy="5141913"/>
          </a:xfrm>
        </p:spPr>
        <p:txBody>
          <a:bodyPr/>
          <a:lstStyle/>
          <a:p>
            <a:r>
              <a:rPr kumimoji="1" lang="en-US" altLang="zh-CN" dirty="0"/>
              <a:t>Linear layer is a simple fully connected neural network that projects the vector produced by the stack of decoders, into a much, much larger vector called a </a:t>
            </a:r>
            <a:r>
              <a:rPr kumimoji="1" lang="en-US" altLang="zh-CN" dirty="0" err="1"/>
              <a:t>logits</a:t>
            </a:r>
            <a:r>
              <a:rPr kumimoji="1" lang="en-US" altLang="zh-CN" dirty="0"/>
              <a:t> vector</a:t>
            </a:r>
          </a:p>
          <a:p>
            <a:r>
              <a:rPr kumimoji="1" lang="en-US" altLang="zh-CN" dirty="0"/>
              <a:t>The </a:t>
            </a:r>
            <a:r>
              <a:rPr kumimoji="1" lang="en-US" altLang="zh-CN" dirty="0" err="1"/>
              <a:t>softmax</a:t>
            </a:r>
            <a:r>
              <a:rPr kumimoji="1" lang="en-US" altLang="zh-CN" dirty="0"/>
              <a:t> layer then turns those scores into probabilities(all positive, all add up to 1) The cell with the highest probability is chosen, and the word associated with it is produced as the output for this time step</a:t>
            </a:r>
            <a:endParaRPr kumimoji="1" lang="zh-CN" altLang="en-US" dirty="0"/>
          </a:p>
        </p:txBody>
      </p:sp>
      <p:pic>
        <p:nvPicPr>
          <p:cNvPr id="4" name="图片 3" descr="Screen Shot 2019-04-16 at 10.42.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 y="3381375"/>
            <a:ext cx="8683625" cy="3301587"/>
          </a:xfrm>
          <a:prstGeom prst="rect">
            <a:avLst/>
          </a:prstGeom>
        </p:spPr>
      </p:pic>
    </p:spTree>
    <p:extLst>
      <p:ext uri="{BB962C8B-B14F-4D97-AF65-F5344CB8AC3E}">
        <p14:creationId xmlns:p14="http://schemas.microsoft.com/office/powerpoint/2010/main" val="43259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7861300" cy="704532"/>
          </a:xfrm>
        </p:spPr>
        <p:txBody>
          <a:bodyPr>
            <a:normAutofit/>
          </a:bodyPr>
          <a:lstStyle/>
          <a:p>
            <a:r>
              <a:rPr kumimoji="1" lang="en-US" altLang="zh-CN" dirty="0"/>
              <a:t>Transformer-</a:t>
            </a:r>
            <a:r>
              <a:rPr kumimoji="1" lang="en-US" altLang="zh-CN" sz="2700" dirty="0"/>
              <a:t>training</a:t>
            </a:r>
            <a:endParaRPr kumimoji="1" lang="zh-CN" altLang="en-US" sz="2700" dirty="0"/>
          </a:p>
        </p:txBody>
      </p:sp>
      <p:sp>
        <p:nvSpPr>
          <p:cNvPr id="3" name="内容占位符 2"/>
          <p:cNvSpPr>
            <a:spLocks noGrp="1"/>
          </p:cNvSpPr>
          <p:nvPr>
            <p:ph idx="1"/>
          </p:nvPr>
        </p:nvSpPr>
        <p:spPr>
          <a:xfrm>
            <a:off x="457200" y="984250"/>
            <a:ext cx="7620000" cy="5141913"/>
          </a:xfrm>
        </p:spPr>
        <p:txBody>
          <a:bodyPr/>
          <a:lstStyle/>
          <a:p>
            <a:r>
              <a:rPr kumimoji="1" lang="en-US" altLang="zh-CN" dirty="0"/>
              <a:t>During training, an untrained model would go through the exact same forward pass. But since </a:t>
            </a:r>
            <a:r>
              <a:rPr kumimoji="1" lang="en-US" altLang="zh-CN"/>
              <a:t>we are </a:t>
            </a:r>
            <a:r>
              <a:rPr kumimoji="1" lang="en-US" altLang="zh-CN" dirty="0"/>
              <a:t>training it on a label training dataset, we can compare its out with the actual correct output</a:t>
            </a:r>
          </a:p>
          <a:p>
            <a:r>
              <a:rPr kumimoji="1" lang="en-US" altLang="zh-CN" dirty="0"/>
              <a:t>Goal: we want the output to be a probability distribution indicating the word. </a:t>
            </a:r>
          </a:p>
          <a:p>
            <a:r>
              <a:rPr kumimoji="1" lang="en-US" altLang="zh-CN" dirty="0"/>
              <a:t>How to do? Subtract one from the other—cross entropy</a:t>
            </a:r>
            <a:endParaRPr kumimoji="1" lang="zh-CN" altLang="en-US" dirty="0"/>
          </a:p>
        </p:txBody>
      </p:sp>
      <p:pic>
        <p:nvPicPr>
          <p:cNvPr id="4" name="图片 3" descr="Screen Shot 2019-04-16 at 10.47.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631" y="3444874"/>
            <a:ext cx="4503220" cy="3413125"/>
          </a:xfrm>
          <a:prstGeom prst="rect">
            <a:avLst/>
          </a:prstGeom>
        </p:spPr>
      </p:pic>
      <p:pic>
        <p:nvPicPr>
          <p:cNvPr id="5" name="图片 4" descr="Screen Shot 2019-04-16 at 10.47.3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44873"/>
            <a:ext cx="4432631" cy="3413126"/>
          </a:xfrm>
          <a:prstGeom prst="rect">
            <a:avLst/>
          </a:prstGeom>
        </p:spPr>
      </p:pic>
    </p:spTree>
    <p:extLst>
      <p:ext uri="{BB962C8B-B14F-4D97-AF65-F5344CB8AC3E}">
        <p14:creationId xmlns:p14="http://schemas.microsoft.com/office/powerpoint/2010/main" val="432598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656774"/>
          </a:xfrm>
        </p:spPr>
        <p:txBody>
          <a:bodyPr/>
          <a:lstStyle/>
          <a:p>
            <a:r>
              <a:rPr kumimoji="1" lang="en-US" altLang="zh-CN" dirty="0"/>
              <a:t>introduction</a:t>
            </a:r>
            <a:endParaRPr kumimoji="1" lang="zh-CN" altLang="en-US" dirty="0"/>
          </a:p>
        </p:txBody>
      </p:sp>
      <p:sp>
        <p:nvSpPr>
          <p:cNvPr id="3" name="内容占位符 2"/>
          <p:cNvSpPr>
            <a:spLocks noGrp="1"/>
          </p:cNvSpPr>
          <p:nvPr>
            <p:ph idx="1"/>
          </p:nvPr>
        </p:nvSpPr>
        <p:spPr>
          <a:xfrm>
            <a:off x="457200" y="949060"/>
            <a:ext cx="7620000" cy="5177104"/>
          </a:xfrm>
        </p:spPr>
        <p:txBody>
          <a:bodyPr/>
          <a:lstStyle/>
          <a:p>
            <a:r>
              <a:rPr kumimoji="1" lang="en-US" altLang="zh-CN" dirty="0"/>
              <a:t>Attention mechanisms are one of the solutions to overcome the problem of model forgetting.</a:t>
            </a:r>
          </a:p>
          <a:p>
            <a:r>
              <a:rPr kumimoji="1" lang="en-US" altLang="zh-CN" dirty="0"/>
              <a:t>This is because they allow dependency modeling without considering their distance in the input or output sequences.</a:t>
            </a:r>
          </a:p>
          <a:p>
            <a:r>
              <a:rPr kumimoji="1" lang="en-US" altLang="zh-CN" dirty="0"/>
              <a:t>Due to this feature, they have become an integral part of sequence modeling and transduction models.</a:t>
            </a:r>
          </a:p>
          <a:p>
            <a:r>
              <a:rPr kumimoji="1" lang="en-US" altLang="zh-CN" dirty="0"/>
              <a:t>However, in most cases attention mechanisms are used in conjunction with a recurrent network</a:t>
            </a:r>
            <a:endParaRPr kumimoji="1" lang="zh-CN" altLang="en-US" dirty="0"/>
          </a:p>
        </p:txBody>
      </p:sp>
    </p:spTree>
    <p:extLst>
      <p:ext uri="{BB962C8B-B14F-4D97-AF65-F5344CB8AC3E}">
        <p14:creationId xmlns:p14="http://schemas.microsoft.com/office/powerpoint/2010/main" val="317163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152718"/>
            <a:ext cx="8501897" cy="712601"/>
          </a:xfrm>
        </p:spPr>
        <p:txBody>
          <a:bodyPr>
            <a:normAutofit fontScale="90000"/>
          </a:bodyPr>
          <a:lstStyle/>
          <a:p>
            <a:r>
              <a:rPr kumimoji="1" lang="en-US" altLang="zh-CN" dirty="0"/>
              <a:t>sequence transduction model</a:t>
            </a:r>
            <a:endParaRPr kumimoji="1" lang="zh-CN" altLang="en-US" dirty="0"/>
          </a:p>
        </p:txBody>
      </p:sp>
      <p:sp>
        <p:nvSpPr>
          <p:cNvPr id="3" name="内容占位符 2"/>
          <p:cNvSpPr>
            <a:spLocks noGrp="1"/>
          </p:cNvSpPr>
          <p:nvPr>
            <p:ph idx="1"/>
          </p:nvPr>
        </p:nvSpPr>
        <p:spPr>
          <a:xfrm>
            <a:off x="457200" y="1004886"/>
            <a:ext cx="7620000" cy="5121277"/>
          </a:xfrm>
        </p:spPr>
        <p:txBody>
          <a:bodyPr/>
          <a:lstStyle/>
          <a:p>
            <a:r>
              <a:rPr kumimoji="1" lang="en-US" altLang="zh-CN" dirty="0"/>
              <a:t>Sequence-to-sequence models are deep learning models that have achieved a lot of success in tasks like </a:t>
            </a:r>
          </a:p>
          <a:p>
            <a:pPr marL="457200" indent="-457200">
              <a:buAutoNum type="arabicPeriod"/>
            </a:pPr>
            <a:r>
              <a:rPr kumimoji="1" lang="en-US" altLang="zh-CN" dirty="0"/>
              <a:t>Machine translation</a:t>
            </a:r>
          </a:p>
          <a:p>
            <a:pPr marL="457200" indent="-457200">
              <a:buAutoNum type="arabicPeriod"/>
            </a:pPr>
            <a:r>
              <a:rPr kumimoji="1" lang="en-US" altLang="zh-CN" dirty="0"/>
              <a:t>Text summarization</a:t>
            </a:r>
          </a:p>
          <a:p>
            <a:pPr marL="457200" indent="-457200">
              <a:buAutoNum type="arabicPeriod"/>
            </a:pPr>
            <a:r>
              <a:rPr kumimoji="1" lang="en-US" altLang="zh-CN" dirty="0"/>
              <a:t>Image captioning</a:t>
            </a:r>
          </a:p>
          <a:p>
            <a:r>
              <a:rPr kumimoji="1" lang="en-US" altLang="zh-CN" dirty="0"/>
              <a:t>A sequence-to-sequence model is a model that takes a sequence of items such as words, letters, features of an images, and outputs another sequence of items.</a:t>
            </a:r>
            <a:endParaRPr kumimoji="1" lang="zh-CN" altLang="en-US" dirty="0"/>
          </a:p>
        </p:txBody>
      </p:sp>
      <p:pic>
        <p:nvPicPr>
          <p:cNvPr id="4" name="seq2seq_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350" y="4173069"/>
            <a:ext cx="8431188" cy="2529356"/>
          </a:xfrm>
          <a:prstGeom prst="rect">
            <a:avLst/>
          </a:prstGeom>
        </p:spPr>
      </p:pic>
    </p:spTree>
    <p:extLst>
      <p:ext uri="{BB962C8B-B14F-4D97-AF65-F5344CB8AC3E}">
        <p14:creationId xmlns:p14="http://schemas.microsoft.com/office/powerpoint/2010/main" val="846431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152718"/>
            <a:ext cx="8418167" cy="712601"/>
          </a:xfrm>
        </p:spPr>
        <p:txBody>
          <a:bodyPr/>
          <a:lstStyle/>
          <a:p>
            <a:r>
              <a:rPr kumimoji="1" lang="en-US" altLang="zh-CN" dirty="0"/>
              <a:t>Encoder-decoder model</a:t>
            </a:r>
            <a:endParaRPr kumimoji="1" lang="zh-CN" altLang="en-US" dirty="0"/>
          </a:p>
        </p:txBody>
      </p:sp>
      <p:sp>
        <p:nvSpPr>
          <p:cNvPr id="3" name="内容占位符 2"/>
          <p:cNvSpPr>
            <a:spLocks noGrp="1"/>
          </p:cNvSpPr>
          <p:nvPr>
            <p:ph idx="1"/>
          </p:nvPr>
        </p:nvSpPr>
        <p:spPr>
          <a:xfrm>
            <a:off x="457200" y="1116540"/>
            <a:ext cx="7620000" cy="5009623"/>
          </a:xfrm>
        </p:spPr>
        <p:txBody>
          <a:bodyPr/>
          <a:lstStyle/>
          <a:p>
            <a:r>
              <a:rPr kumimoji="1" lang="en-US" altLang="zh-CN" dirty="0"/>
              <a:t>The encoder processes each item in the input sequence, it complies the information it captures into a vector(called context)</a:t>
            </a:r>
          </a:p>
          <a:p>
            <a:r>
              <a:rPr kumimoji="1" lang="en-US" altLang="zh-CN" dirty="0"/>
              <a:t>After processing the entire input sequence, the encoder send the context over to the decoder, which begins producing the output sequence item by item</a:t>
            </a:r>
          </a:p>
        </p:txBody>
      </p:sp>
      <p:pic>
        <p:nvPicPr>
          <p:cNvPr id="4" name="seq2seq_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3054" y="3858353"/>
            <a:ext cx="8582311" cy="2444750"/>
          </a:xfrm>
          <a:prstGeom prst="rect">
            <a:avLst/>
          </a:prstGeom>
        </p:spPr>
      </p:pic>
    </p:spTree>
    <p:extLst>
      <p:ext uri="{BB962C8B-B14F-4D97-AF65-F5344CB8AC3E}">
        <p14:creationId xmlns:p14="http://schemas.microsoft.com/office/powerpoint/2010/main" val="13533940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152718"/>
            <a:ext cx="8353425" cy="656774"/>
          </a:xfrm>
        </p:spPr>
        <p:txBody>
          <a:bodyPr>
            <a:normAutofit fontScale="90000"/>
          </a:bodyPr>
          <a:lstStyle/>
          <a:p>
            <a:r>
              <a:rPr kumimoji="1" lang="en-US" altLang="zh-CN" dirty="0"/>
              <a:t>Encoder-decoder model-</a:t>
            </a:r>
            <a:r>
              <a:rPr kumimoji="1" lang="en-US" altLang="zh-CN" sz="2700" dirty="0"/>
              <a:t>context</a:t>
            </a:r>
            <a:endParaRPr kumimoji="1" lang="zh-CN" altLang="en-US" sz="2700" dirty="0"/>
          </a:p>
        </p:txBody>
      </p:sp>
      <p:sp>
        <p:nvSpPr>
          <p:cNvPr id="3" name="内容占位符 2"/>
          <p:cNvSpPr>
            <a:spLocks noGrp="1"/>
          </p:cNvSpPr>
          <p:nvPr>
            <p:ph idx="1"/>
          </p:nvPr>
        </p:nvSpPr>
        <p:spPr>
          <a:xfrm>
            <a:off x="457200" y="949060"/>
            <a:ext cx="7620000" cy="5177104"/>
          </a:xfrm>
        </p:spPr>
        <p:txBody>
          <a:bodyPr/>
          <a:lstStyle/>
          <a:p>
            <a:r>
              <a:rPr kumimoji="1" lang="en-US" altLang="zh-CN" dirty="0"/>
              <a:t>Context is a vector (an array of numbers) in the case of machine translation. The encoder and decoder tend to both be RNN</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You can set the size of the context vector when you set up your model. It is basically the number of hidden units in the encoder RNN.</a:t>
            </a:r>
          </a:p>
          <a:p>
            <a:r>
              <a:rPr kumimoji="1" lang="en-US" altLang="zh-CN" dirty="0"/>
              <a:t>In real world applications the context vector would be of a size like 256, 512, 1024</a:t>
            </a:r>
          </a:p>
          <a:p>
            <a:endParaRPr kumimoji="1" lang="en-US" altLang="zh-CN" dirty="0"/>
          </a:p>
          <a:p>
            <a:endParaRPr kumimoji="1" lang="en-US" altLang="zh-CN" dirty="0"/>
          </a:p>
          <a:p>
            <a:endParaRPr kumimoji="1" lang="en-US" altLang="zh-CN" dirty="0"/>
          </a:p>
          <a:p>
            <a:endParaRPr kumimoji="1" lang="zh-CN" altLang="en-US" dirty="0"/>
          </a:p>
        </p:txBody>
      </p:sp>
      <p:pic>
        <p:nvPicPr>
          <p:cNvPr id="4" name="图片 3" descr="Screen Shot 2019-04-16 at 7.51.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850" y="1841500"/>
            <a:ext cx="5194300" cy="2222500"/>
          </a:xfrm>
          <a:prstGeom prst="rect">
            <a:avLst/>
          </a:prstGeom>
        </p:spPr>
      </p:pic>
    </p:spTree>
    <p:extLst>
      <p:ext uri="{BB962C8B-B14F-4D97-AF65-F5344CB8AC3E}">
        <p14:creationId xmlns:p14="http://schemas.microsoft.com/office/powerpoint/2010/main" val="549085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152718"/>
            <a:ext cx="8162925" cy="656774"/>
          </a:xfrm>
        </p:spPr>
        <p:txBody>
          <a:bodyPr>
            <a:normAutofit/>
          </a:bodyPr>
          <a:lstStyle/>
          <a:p>
            <a:r>
              <a:rPr kumimoji="1" lang="en-US" altLang="zh-CN" dirty="0"/>
              <a:t>Encoder-decoder model</a:t>
            </a:r>
            <a:endParaRPr kumimoji="1" lang="zh-CN" altLang="en-US" dirty="0"/>
          </a:p>
        </p:txBody>
      </p:sp>
      <p:sp>
        <p:nvSpPr>
          <p:cNvPr id="3" name="内容占位符 2"/>
          <p:cNvSpPr>
            <a:spLocks noGrp="1"/>
          </p:cNvSpPr>
          <p:nvPr>
            <p:ph idx="1"/>
          </p:nvPr>
        </p:nvSpPr>
        <p:spPr>
          <a:xfrm>
            <a:off x="457200" y="949060"/>
            <a:ext cx="7620000" cy="5177104"/>
          </a:xfrm>
        </p:spPr>
        <p:txBody>
          <a:bodyPr/>
          <a:lstStyle/>
          <a:p>
            <a:r>
              <a:rPr kumimoji="1" lang="en-US" altLang="zh-CN" dirty="0"/>
              <a:t>Since the encoder and decoder are both RNNs, each time step one of the RNNs does some processing, it updates its hidden state based on its inputs and previous inputs it has seen.</a:t>
            </a:r>
            <a:endParaRPr kumimoji="1" lang="zh-CN" altLang="en-US" dirty="0"/>
          </a:p>
        </p:txBody>
      </p:sp>
      <p:pic>
        <p:nvPicPr>
          <p:cNvPr id="4" name="seq2seq_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3999" y="2298700"/>
            <a:ext cx="8683625" cy="4038600"/>
          </a:xfrm>
          <a:prstGeom prst="rect">
            <a:avLst/>
          </a:prstGeom>
        </p:spPr>
      </p:pic>
    </p:spTree>
    <p:extLst>
      <p:ext uri="{BB962C8B-B14F-4D97-AF65-F5344CB8AC3E}">
        <p14:creationId xmlns:p14="http://schemas.microsoft.com/office/powerpoint/2010/main" val="5490858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718"/>
            <a:ext cx="5791200" cy="726558"/>
          </a:xfrm>
        </p:spPr>
        <p:txBody>
          <a:bodyPr/>
          <a:lstStyle/>
          <a:p>
            <a:r>
              <a:rPr kumimoji="1" lang="en-US" altLang="zh-CN" dirty="0"/>
              <a:t>Attention model</a:t>
            </a:r>
            <a:endParaRPr kumimoji="1" lang="zh-CN" altLang="en-US" dirty="0"/>
          </a:p>
        </p:txBody>
      </p:sp>
      <p:sp>
        <p:nvSpPr>
          <p:cNvPr id="3" name="内容占位符 2"/>
          <p:cNvSpPr>
            <a:spLocks noGrp="1"/>
          </p:cNvSpPr>
          <p:nvPr>
            <p:ph idx="1"/>
          </p:nvPr>
        </p:nvSpPr>
        <p:spPr>
          <a:xfrm>
            <a:off x="457200" y="1074670"/>
            <a:ext cx="7620000" cy="5592830"/>
          </a:xfrm>
        </p:spPr>
        <p:txBody>
          <a:bodyPr>
            <a:normAutofit lnSpcReduction="10000"/>
          </a:bodyPr>
          <a:lstStyle/>
          <a:p>
            <a:r>
              <a:rPr kumimoji="1" lang="en-US" altLang="zh-CN" dirty="0"/>
              <a:t>The context vector turned out to be a bottleneck for these types of models. It made it challenging for the models to deal with long sentences</a:t>
            </a:r>
          </a:p>
          <a:p>
            <a:r>
              <a:rPr kumimoji="1" lang="en-US" altLang="zh-CN" dirty="0"/>
              <a:t>A technique, Attention, highly improved the quality of machine translation systems. Attention allows the model to focus on the relevant parts of the input sequence as needed</a:t>
            </a:r>
          </a:p>
          <a:p>
            <a:pPr marL="457200" indent="-457200">
              <a:buAutoNum type="arabicPeriod"/>
            </a:pPr>
            <a:r>
              <a:rPr kumimoji="1" lang="en-US" altLang="zh-CN" dirty="0"/>
              <a:t>Encoder passes a lot more data to the decoder. Instead of passing the last hidden state of the encoding stage, the encoder passes all the hidden states to the decoder</a:t>
            </a:r>
          </a:p>
          <a:p>
            <a:pPr marL="457200" indent="-457200">
              <a:buAutoNum type="arabicPeriod"/>
            </a:pPr>
            <a:r>
              <a:rPr kumimoji="1" lang="en-US" altLang="zh-CN" dirty="0"/>
              <a:t>An attention decoder does an extra step before producing its output. In order to focus on the parts of the input that are relevant to this decoding time step, the decoder does the following:</a:t>
            </a:r>
          </a:p>
          <a:p>
            <a:r>
              <a:rPr kumimoji="1" lang="en-US" altLang="zh-CN" dirty="0"/>
              <a:t>	1. look at the set of encoder hidden states it received </a:t>
            </a:r>
          </a:p>
          <a:p>
            <a:r>
              <a:rPr kumimoji="1" lang="en-US" altLang="zh-CN" dirty="0"/>
              <a:t>	2. Give each hidden states a score</a:t>
            </a:r>
          </a:p>
          <a:p>
            <a:r>
              <a:rPr kumimoji="1" lang="en-US" altLang="zh-CN" dirty="0"/>
              <a:t>	3. Multiply each hidden states by its </a:t>
            </a:r>
            <a:r>
              <a:rPr kumimoji="1" lang="en-US" altLang="zh-CN" dirty="0" err="1"/>
              <a:t>softmaxed</a:t>
            </a:r>
            <a:r>
              <a:rPr kumimoji="1" lang="en-US" altLang="zh-CN" dirty="0"/>
              <a:t> score</a:t>
            </a:r>
          </a:p>
        </p:txBody>
      </p:sp>
    </p:spTree>
    <p:extLst>
      <p:ext uri="{BB962C8B-B14F-4D97-AF65-F5344CB8AC3E}">
        <p14:creationId xmlns:p14="http://schemas.microsoft.com/office/powerpoint/2010/main" val="25753695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光谱">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基本.thmx</Template>
  <TotalTime>759</TotalTime>
  <Words>2154</Words>
  <Application>Microsoft Macintosh PowerPoint</Application>
  <PresentationFormat>On-screen Show (4:3)</PresentationFormat>
  <Paragraphs>179</Paragraphs>
  <Slides>32</Slides>
  <Notes>24</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Arial Black</vt:lpstr>
      <vt:lpstr>Calibri</vt:lpstr>
      <vt:lpstr>Essential</vt:lpstr>
      <vt:lpstr>Attention is all you need</vt:lpstr>
      <vt:lpstr>Table of contents</vt:lpstr>
      <vt:lpstr>introduction</vt:lpstr>
      <vt:lpstr>introduction</vt:lpstr>
      <vt:lpstr>sequence transduction model</vt:lpstr>
      <vt:lpstr>Encoder-decoder model</vt:lpstr>
      <vt:lpstr>Encoder-decoder model-context</vt:lpstr>
      <vt:lpstr>Encoder-decoder model</vt:lpstr>
      <vt:lpstr>Attention model</vt:lpstr>
      <vt:lpstr>Attention model</vt:lpstr>
      <vt:lpstr>Transformer</vt:lpstr>
      <vt:lpstr>Transformer</vt:lpstr>
      <vt:lpstr>Transformer-encoder</vt:lpstr>
      <vt:lpstr>Transformer-encoder</vt:lpstr>
      <vt:lpstr>Transformer-encoder</vt:lpstr>
      <vt:lpstr>Transformer-encoder</vt:lpstr>
      <vt:lpstr>Transformer-self attention</vt:lpstr>
      <vt:lpstr>Transformer-self attention</vt:lpstr>
      <vt:lpstr>Transformer-self attention</vt:lpstr>
      <vt:lpstr>Transformer-self attention</vt:lpstr>
      <vt:lpstr>Transformer-self attention</vt:lpstr>
      <vt:lpstr>Transformer-multi-head</vt:lpstr>
      <vt:lpstr>Transformer-multi-head</vt:lpstr>
      <vt:lpstr>Transformer-multi-head</vt:lpstr>
      <vt:lpstr>Transformer-positional encoding</vt:lpstr>
      <vt:lpstr>Transformer-positional encoding</vt:lpstr>
      <vt:lpstr>Transformer-residuals</vt:lpstr>
      <vt:lpstr>Transformer-residuals</vt:lpstr>
      <vt:lpstr>Transformer-decoder</vt:lpstr>
      <vt:lpstr>Transformer-decoder</vt:lpstr>
      <vt:lpstr>Transformer-linear/softmax</vt:lpstr>
      <vt:lpstr>Transformer-training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Attention is all you need</dc:title>
  <dc:creator>Yang Kevin</dc:creator>
  <cp:lastModifiedBy>Microsoft Office 使用者</cp:lastModifiedBy>
  <cp:revision>19</cp:revision>
  <dcterms:created xsi:type="dcterms:W3CDTF">2019-04-16T15:21:35Z</dcterms:created>
  <dcterms:modified xsi:type="dcterms:W3CDTF">2019-04-21T00:25:02Z</dcterms:modified>
</cp:coreProperties>
</file>